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5" r:id="rId1"/>
    <p:sldMasterId id="2147483648" r:id="rId2"/>
    <p:sldMasterId id="2147483685" r:id="rId3"/>
    <p:sldMasterId id="2147483726" r:id="rId4"/>
    <p:sldMasterId id="2147483749" r:id="rId5"/>
  </p:sldMasterIdLst>
  <p:notesMasterIdLst>
    <p:notesMasterId r:id="rId47"/>
  </p:notesMasterIdLst>
  <p:handoutMasterIdLst>
    <p:handoutMasterId r:id="rId48"/>
  </p:handoutMasterIdLst>
  <p:sldIdLst>
    <p:sldId id="307" r:id="rId6"/>
    <p:sldId id="354" r:id="rId7"/>
    <p:sldId id="309" r:id="rId8"/>
    <p:sldId id="356" r:id="rId9"/>
    <p:sldId id="359" r:id="rId10"/>
    <p:sldId id="308" r:id="rId11"/>
    <p:sldId id="310" r:id="rId12"/>
    <p:sldId id="311" r:id="rId13"/>
    <p:sldId id="367" r:id="rId14"/>
    <p:sldId id="358" r:id="rId15"/>
    <p:sldId id="366" r:id="rId16"/>
    <p:sldId id="368" r:id="rId17"/>
    <p:sldId id="369" r:id="rId18"/>
    <p:sldId id="320" r:id="rId19"/>
    <p:sldId id="361" r:id="rId20"/>
    <p:sldId id="370" r:id="rId21"/>
    <p:sldId id="371" r:id="rId22"/>
    <p:sldId id="372" r:id="rId23"/>
    <p:sldId id="374" r:id="rId24"/>
    <p:sldId id="373" r:id="rId25"/>
    <p:sldId id="375" r:id="rId26"/>
    <p:sldId id="382" r:id="rId27"/>
    <p:sldId id="383" r:id="rId28"/>
    <p:sldId id="376" r:id="rId29"/>
    <p:sldId id="378" r:id="rId30"/>
    <p:sldId id="360" r:id="rId31"/>
    <p:sldId id="312" r:id="rId32"/>
    <p:sldId id="347" r:id="rId33"/>
    <p:sldId id="377" r:id="rId34"/>
    <p:sldId id="314" r:id="rId35"/>
    <p:sldId id="348" r:id="rId36"/>
    <p:sldId id="379" r:id="rId37"/>
    <p:sldId id="386" r:id="rId38"/>
    <p:sldId id="380" r:id="rId39"/>
    <p:sldId id="363" r:id="rId40"/>
    <p:sldId id="362" r:id="rId41"/>
    <p:sldId id="364" r:id="rId42"/>
    <p:sldId id="365" r:id="rId43"/>
    <p:sldId id="387" r:id="rId44"/>
    <p:sldId id="384" r:id="rId45"/>
    <p:sldId id="385" r:id="rId46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3995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644" y="96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57" Type="http://schemas.openxmlformats.org/officeDocument/2006/relationships/customXml" Target="../customXml/item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7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0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8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4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9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4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9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5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kan selv følge med….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1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4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3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Bemærk at på 2017-regnskaber er det kun år til dato. Altså fra 1. januar 2018 til ca. d. 20. september. For 2016-regnskaber er det alt benchmarking lavet i 2017, der er med.</a:t>
            </a:r>
          </a:p>
          <a:p>
            <a:r>
              <a:rPr lang="da-DK" dirty="0"/>
              <a:t>Indtil nu er der </a:t>
            </a:r>
            <a:r>
              <a:rPr lang="da-DK" dirty="0" err="1"/>
              <a:t>benchmarket</a:t>
            </a:r>
            <a:r>
              <a:rPr lang="da-DK" dirty="0"/>
              <a:t> på ca. 3.300 ejendomme med 2017-regnskaber. På 2016 regnskaber er der </a:t>
            </a:r>
            <a:r>
              <a:rPr lang="da-DK" dirty="0" err="1"/>
              <a:t>benchmarket</a:t>
            </a:r>
            <a:r>
              <a:rPr lang="da-DK" dirty="0"/>
              <a:t> på ca. 3.450 ejendomme. For 2017 kan tallet sagtens komme derop også – der er jo 3 måneder endnu.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6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9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08-10-2018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08-10-2018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08-10-2018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237490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4137025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589915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08-10-2018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08-10-2018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08-10-2018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08-10-2018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163830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3400425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516255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08-10-2018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08-10-2018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08-10-2018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08-10-2018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3230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35713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1417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90973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48321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30451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163830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3400425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516255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96401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rgbClr val="000000"/>
                  </a:solidFill>
                  <a:latin typeface="Arial"/>
                </a:rPr>
                <a:t>Tekstslide med punktopstilling</a:t>
              </a:r>
              <a:endParaRPr lang="da-DK" sz="1000" dirty="0">
                <a:solidFill>
                  <a:srgbClr val="000000"/>
                </a:solidFill>
                <a:latin typeface="Arial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Brug knapperne ‘Forøge / Formindske 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indryk’ for at skifte mellem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pPr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7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smtClean="0"/>
              <a:pPr/>
              <a:t>08-10-2018</a:t>
            </a:fld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rgbClr val="000000"/>
                  </a:solidFill>
                  <a:latin typeface="Arial"/>
                </a:rPr>
                <a:t>Tekstslide med punktopstilling</a:t>
              </a:r>
              <a:endParaRPr lang="da-DK" sz="1000" dirty="0">
                <a:solidFill>
                  <a:srgbClr val="000000"/>
                </a:solidFill>
                <a:latin typeface="Arial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Brug knapperne ‘Forøge / Formindske 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indryk’ for at skifte mellem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01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pPr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rgbClr val="000000"/>
                  </a:solidFill>
                  <a:latin typeface="Arial"/>
                </a:rPr>
                <a:t>Tekstslide med punktopstilling</a:t>
              </a:r>
              <a:endParaRPr lang="da-DK" sz="1000" dirty="0">
                <a:solidFill>
                  <a:srgbClr val="000000"/>
                </a:solidFill>
                <a:latin typeface="Arial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Brug knapperne ‘Forøge / Formindske 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indryk’ for at skifte mellem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billede i pladsholderne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ikonet midt i pladsholderen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9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pPr/>
              <a:t>08-10-2018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rgbClr val="000000"/>
                  </a:solidFill>
                  <a:latin typeface="Arial"/>
                </a:rPr>
                <a:t>Tekstslide med punktopstilling</a:t>
              </a:r>
              <a:endParaRPr lang="da-DK" sz="1000" dirty="0">
                <a:solidFill>
                  <a:srgbClr val="000000"/>
                </a:solidFill>
                <a:latin typeface="Arial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Brug knapperne ‘Forøge / Formindske 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indryk’ for at skifte mellem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billede i pladsholderne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ikonet midt i pladsholderen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353060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5292725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7054850" y="5956300"/>
            <a:ext cx="1296000" cy="648000"/>
          </a:xfrm>
        </p:spPr>
        <p:txBody>
          <a:bodyPr wrap="none" anchor="ctr"/>
          <a:lstStyle>
            <a:lvl1pPr marL="0" indent="0" algn="ctr">
              <a:buNone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smtClean="0"/>
              <a:pPr/>
              <a:t>08-10-2018</a:t>
            </a:fld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4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pPr/>
              <a:t>08-10-2018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rgbClr val="000000"/>
                  </a:solidFill>
                  <a:latin typeface="Arial"/>
                </a:rPr>
                <a:t>Tekstslide med punktopstilling</a:t>
              </a:r>
              <a:endParaRPr lang="da-DK" sz="1000" dirty="0">
                <a:solidFill>
                  <a:srgbClr val="000000"/>
                </a:solidFill>
                <a:latin typeface="Arial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Brug knapperne ‘Forøge / Formindske 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indryk’ for at skifte mellem</a:t>
              </a:r>
              <a:br>
                <a:rPr lang="da-DK" sz="1000" dirty="0">
                  <a:solidFill>
                    <a:srgbClr val="000000"/>
                  </a:solidFill>
                  <a:latin typeface="Arial"/>
                </a:rPr>
              </a:br>
              <a:r>
                <a:rPr lang="da-DK" sz="1000" dirty="0">
                  <a:solidFill>
                    <a:srgbClr val="000000"/>
                  </a:solidFill>
                  <a:latin typeface="Arial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>
                        <a:lumMod val="65000"/>
                        <a:lumOff val="3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billede i pladsholderne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ikonet midt i pladsholderen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Vælg et billedet, fra din computer, som skal indsættes</a:t>
            </a:r>
          </a:p>
          <a:p>
            <a:pPr algn="r" eaLnBrk="1" hangingPunct="1">
              <a:defRPr/>
            </a:pP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da-DK" sz="1000" dirty="0">
              <a:solidFill>
                <a:srgbClr val="00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19801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billede i pladsholderne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ikonet midt i pladsholderen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Vælg et billedet, fra din computer, som skal indsættes</a:t>
            </a:r>
          </a:p>
          <a:p>
            <a:pPr algn="r" eaLnBrk="1" hangingPunct="1">
              <a:defRPr/>
            </a:pP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dirty="0" err="1">
                <a:solidFill>
                  <a:srgbClr val="000000"/>
                </a:solidFill>
              </a:rPr>
              <a:t>vha</a:t>
            </a:r>
            <a:r>
              <a:rPr lang="da-DK" sz="1000" dirty="0">
                <a:solidFill>
                  <a:srgbClr val="000000"/>
                </a:solidFill>
              </a:rPr>
              <a:t> den sorte </a:t>
            </a:r>
            <a:r>
              <a:rPr lang="da-DK" sz="1000" dirty="0" err="1">
                <a:solidFill>
                  <a:srgbClr val="000000"/>
                </a:solidFill>
              </a:rPr>
              <a:t>beskæringsmakør</a:t>
            </a:r>
            <a:r>
              <a:rPr lang="da-DK" sz="1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2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Skift farve på LF bjælkerne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Klik på bjælken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FontTx/>
              <a:buAutoNum type="arabicPeriod"/>
              <a:defRPr/>
            </a:pPr>
            <a:r>
              <a:rPr lang="da-DK" sz="1000" dirty="0">
                <a:solidFill>
                  <a:srgbClr val="000000"/>
                </a:solidFill>
              </a:rPr>
              <a:t>Fra ”drop ned” menuen vælg en af </a:t>
            </a:r>
            <a:r>
              <a:rPr lang="da-DK" sz="1000" dirty="0" err="1">
                <a:solidFill>
                  <a:srgbClr val="000000"/>
                </a:solidFill>
              </a:rPr>
              <a:t>temafarvene</a:t>
            </a:r>
            <a:r>
              <a:rPr lang="da-DK" sz="1000" dirty="0">
                <a:solidFill>
                  <a:srgbClr val="000000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billede i pladsholderne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ikonet midt i pladsholderen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Vælg et billedet, fra din computer, som skal indsættes</a:t>
            </a:r>
          </a:p>
          <a:p>
            <a:pPr algn="r" eaLnBrk="1" hangingPunct="1">
              <a:defRPr/>
            </a:pP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dirty="0" err="1">
                <a:solidFill>
                  <a:srgbClr val="000000"/>
                </a:solidFill>
              </a:rPr>
              <a:t>vha</a:t>
            </a:r>
            <a:r>
              <a:rPr lang="da-DK" sz="1000" dirty="0">
                <a:solidFill>
                  <a:srgbClr val="000000"/>
                </a:solidFill>
              </a:rPr>
              <a:t> den sorte </a:t>
            </a:r>
            <a:r>
              <a:rPr lang="da-DK" sz="1000" dirty="0" err="1">
                <a:solidFill>
                  <a:srgbClr val="000000"/>
                </a:solidFill>
              </a:rPr>
              <a:t>beskæringsmakør</a:t>
            </a:r>
            <a:r>
              <a:rPr lang="da-DK" sz="1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62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rgbClr val="000000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rgbClr val="000000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den </a:t>
            </a:r>
            <a:br>
              <a:rPr lang="da-DK" sz="1000" dirty="0">
                <a:solidFill>
                  <a:srgbClr val="000000"/>
                </a:solidFill>
              </a:rPr>
            </a:br>
            <a:r>
              <a:rPr lang="da-DK" sz="1000" dirty="0">
                <a:solidFill>
                  <a:srgbClr val="000000"/>
                </a:solidFill>
              </a:rPr>
              <a:t>hvide </a:t>
            </a:r>
            <a:r>
              <a:rPr lang="da-DK" sz="1000" dirty="0" err="1">
                <a:solidFill>
                  <a:srgbClr val="000000"/>
                </a:solidFill>
              </a:rPr>
              <a:t>billedepladsholder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45592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rgbClr val="000000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rgbClr val="000000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Vælg layout</a:t>
            </a:r>
            <a:br>
              <a:rPr lang="en-GB" sz="1000" b="1" noProof="1">
                <a:solidFill>
                  <a:srgbClr val="000000"/>
                </a:solidFill>
              </a:rPr>
            </a:br>
            <a:r>
              <a:rPr lang="en-GB" sz="1000" b="1" noProof="1">
                <a:solidFill>
                  <a:srgbClr val="000000"/>
                </a:solidFill>
              </a:rPr>
              <a:t>1. </a:t>
            </a:r>
            <a:r>
              <a:rPr lang="en-GB" sz="1000" noProof="1">
                <a:solidFill>
                  <a:srgbClr val="000000"/>
                </a:solidFill>
              </a:rPr>
              <a:t>Fra værktøjslinjen klik på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rgbClr val="000000"/>
                </a:solidFill>
              </a:rPr>
              <a:t>2. </a:t>
            </a:r>
            <a:r>
              <a:rPr lang="en-GB" sz="1000" noProof="1">
                <a:solidFill>
                  <a:srgbClr val="000000"/>
                </a:solidFill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rgbClr val="000000"/>
                </a:solidFill>
              </a:rPr>
              <a:t>Indsæt et baggrundsbillede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1. Indsæt et billede ved at klikke på </a:t>
            </a:r>
            <a:r>
              <a:rPr lang="da-DK" sz="1000" dirty="0" err="1">
                <a:solidFill>
                  <a:srgbClr val="000000"/>
                </a:solidFill>
              </a:rPr>
              <a:t>billedepladsholderen</a:t>
            </a:r>
            <a:endParaRPr lang="da-DK" sz="1000" dirty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2. Via ”indsæt” – Vælg ”billede” og ”billede fra fil” – Herfra vælger du billedet, fra din computer, som skal indsættes </a:t>
            </a:r>
          </a:p>
          <a:p>
            <a:pPr algn="r" eaLnBrk="1" hangingPunct="1">
              <a:defRPr/>
            </a:pPr>
            <a:r>
              <a:rPr lang="da-DK" sz="1000" dirty="0">
                <a:solidFill>
                  <a:srgbClr val="000000"/>
                </a:solidFill>
              </a:rPr>
              <a:t>3. Højreklik på billedet og send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4950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08-10-2018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08-10-2018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08-10-2018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45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08-10-2018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6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08-10-2018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08-10-2018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7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08-10-2018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1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billede 2">
            <a:extLst>
              <a:ext uri="{FF2B5EF4-FFF2-40B4-BE49-F238E27FC236}">
                <a16:creationId xmlns:a16="http://schemas.microsoft.com/office/drawing/2014/main" id="{1E30650A-A2DE-46E2-87A1-5381FD1004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r="17858"/>
          <a:stretch>
            <a:fillRect/>
          </a:stretch>
        </p:blipFill>
        <p:spPr/>
      </p:pic>
      <p:sp>
        <p:nvSpPr>
          <p:cNvPr id="21" name="Pladsholder til tekst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511309" y="1549491"/>
            <a:ext cx="9937616" cy="1408334"/>
          </a:xfrm>
        </p:spPr>
        <p:txBody>
          <a:bodyPr/>
          <a:lstStyle/>
          <a:p>
            <a:r>
              <a:rPr lang="da-DK" dirty="0"/>
              <a:t>Brugergruppe Benchmarking</a:t>
            </a:r>
          </a:p>
        </p:txBody>
      </p:sp>
      <p:sp>
        <p:nvSpPr>
          <p:cNvPr id="25" name="Pladsholder til tekst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D. 25. september 2018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17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7AF7A917-54DE-46FF-8E42-CD759D35C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7AEC22-2E0F-4965-B2AB-3829650E11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7A88A2-BFB8-4706-8F4B-B27B14A021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9C1B46-7ECE-417A-B37A-E8BBC794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Kontroller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2111042-AC9E-4704-92B2-FD32859EA7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A096F19-E9D9-44A0-B497-892A1F521D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E9BF3E6-B9F3-47DB-BD93-DE91137FB8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29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Anvendelse af RDB - </a:t>
            </a:r>
            <a:r>
              <a:rPr lang="da-DK" dirty="0" err="1"/>
              <a:t>RegnskabsDataBank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4" y="1437168"/>
            <a:ext cx="9385300" cy="429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5619D-41AC-4BED-BD7F-1AB9B369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Ø90 Kontroludfald kreds xxx, ejendom </a:t>
            </a:r>
            <a:r>
              <a:rPr lang="da-DK" dirty="0" err="1"/>
              <a:t>yyyy</a:t>
            </a:r>
            <a:r>
              <a:rPr lang="da-DK" dirty="0"/>
              <a:t>, regnskabsår 2017</a:t>
            </a:r>
            <a:br>
              <a:rPr lang="da-DK" dirty="0"/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A39D622-04F8-48C6-97F3-3490B742FF7B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782637" y="1861344"/>
            <a:ext cx="8905875" cy="3524250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ED6453-3764-4AB0-B057-FB531985C6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1E5CDF2-B54E-44C5-ABCD-D278C84AD0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B33574EE-263E-4177-9500-B4AF9942F735}"/>
              </a:ext>
            </a:extLst>
          </p:cNvPr>
          <p:cNvCxnSpPr/>
          <p:nvPr/>
        </p:nvCxnSpPr>
        <p:spPr>
          <a:xfrm>
            <a:off x="2315817" y="3528391"/>
            <a:ext cx="1391479" cy="12423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4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C6CC8-7FDE-4635-897B-1BF426B8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Eks. kontroludfald i RDB – manuel kontrol 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5331694-4E3E-45CF-94C8-3D0740C8F8E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877887" y="1937544"/>
            <a:ext cx="8715375" cy="3371850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F5EF83-78C5-4DCB-A6C7-4063D1BB24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DDDF2D-3451-413D-9943-439DC16E67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40C0D16-6DD3-421D-9D24-E2748FB65CEA}"/>
              </a:ext>
            </a:extLst>
          </p:cNvPr>
          <p:cNvCxnSpPr/>
          <p:nvPr/>
        </p:nvCxnSpPr>
        <p:spPr>
          <a:xfrm>
            <a:off x="2484783" y="3011557"/>
            <a:ext cx="2047460" cy="12920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9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opslag på kontroludfald pr regnskab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541290-3959-40DD-8609-47128EBD9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3" y="1310456"/>
            <a:ext cx="10315326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9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221AC-B5E4-4C14-88AD-26AA3C91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Mest hyppige kontroludfald (driftsgrensanalyser)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D95271-62D9-49C0-8332-1CF7DE8DA70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400"/>
            <a:ext cx="9385731" cy="4583044"/>
          </a:xfrm>
        </p:spPr>
        <p:txBody>
          <a:bodyPr/>
          <a:lstStyle/>
          <a:p>
            <a:r>
              <a:rPr lang="da-DK" dirty="0"/>
              <a:t>Urealistisk fremstillingspris </a:t>
            </a:r>
          </a:p>
          <a:p>
            <a:r>
              <a:rPr lang="da-DK" dirty="0"/>
              <a:t>For lav rente på egenkapital </a:t>
            </a:r>
          </a:p>
          <a:p>
            <a:r>
              <a:rPr lang="da-DK" dirty="0"/>
              <a:t>Urealistiske maskinomkostninger</a:t>
            </a:r>
          </a:p>
          <a:p>
            <a:r>
              <a:rPr lang="da-DK" dirty="0"/>
              <a:t>Fordeling på mark, men omkostninger til husdyr indgår</a:t>
            </a:r>
          </a:p>
          <a:p>
            <a:pPr lvl="1"/>
            <a:r>
              <a:rPr lang="da-DK" dirty="0"/>
              <a:t>Vedligehold/afskrivninger</a:t>
            </a:r>
          </a:p>
          <a:p>
            <a:pPr lvl="1"/>
            <a:r>
              <a:rPr lang="da-DK" dirty="0"/>
              <a:t>Foderomkostninger</a:t>
            </a:r>
          </a:p>
          <a:p>
            <a:r>
              <a:rPr lang="da-DK" dirty="0"/>
              <a:t>Dækningsbidrag pr. enhed</a:t>
            </a:r>
          </a:p>
          <a:p>
            <a:r>
              <a:rPr lang="da-DK" dirty="0"/>
              <a:t>Arbejdsomkostninger pr. enhed</a:t>
            </a:r>
          </a:p>
          <a:p>
            <a:r>
              <a:rPr lang="da-DK" dirty="0"/>
              <a:t>Kapitalomkostning pr. enhed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4D1001-C595-4B32-8450-76E60E3B48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A21A50-C239-48BF-8BA4-93FC5A331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99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762A9-1948-4C5E-8A3E-DD1C3EEA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driftsgrene, individuelt niveau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864881B0-EDB0-4725-BC33-CFD22BE301AC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542925" y="2484231"/>
            <a:ext cx="9385300" cy="3121439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698B12-5A1B-48F5-BB4D-94366AE1CF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D74A1C-BA64-4520-8E42-D62A50D546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16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392E85A5-15C6-4A6C-B978-C8211CFD85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FEBAFD-EF4F-49AE-A279-227E706BCF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A57A32-6278-457A-8A75-30E1BD03E7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0F83B0E-0992-4ADB-9358-D4C77816B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Datakvalitet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9E49478-93EB-463F-A93C-4E671D0975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4038" y="2868706"/>
            <a:ext cx="7351712" cy="189512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B7B9836-3DC7-439B-8F65-04A3E02E66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E95D68F-A872-48DA-BB91-16C5017BAA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21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Supplerende oplysninger – generelt</a:t>
            </a:r>
            <a:br>
              <a:rPr lang="da-DK" dirty="0"/>
            </a:br>
            <a:r>
              <a:rPr lang="da-DK" dirty="0"/>
              <a:t>ny påsat til 2017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Primær realkreditinstitut 300 080 (reg.nr.) – tvang</a:t>
            </a:r>
          </a:p>
          <a:p>
            <a:r>
              <a:rPr lang="da-DK" dirty="0"/>
              <a:t>Primær pengeinstitut  300 081 (nr. findes i ø90)– tvang – men det virkede ikke 100 %??</a:t>
            </a:r>
          </a:p>
          <a:p>
            <a:r>
              <a:rPr lang="da-DK" dirty="0"/>
              <a:t>Fodercentral ved mink 320 449 – frivillig – nogle</a:t>
            </a:r>
          </a:p>
          <a:p>
            <a:r>
              <a:rPr lang="da-DK" dirty="0"/>
              <a:t>Foder ved fjerkræ 320 339 – få</a:t>
            </a:r>
          </a:p>
          <a:p>
            <a:endParaRPr lang="da-DK" dirty="0"/>
          </a:p>
          <a:p>
            <a:endParaRPr lang="da-DK" dirty="0"/>
          </a:p>
          <a:p>
            <a:endParaRPr lang="da-DK" u="sng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50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FB685-BF9F-428C-855B-3DC85109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yderligere supplerende oplysninger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FEED5B8-410C-4B52-AB07-879EA5A6D1C8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711325" y="2385391"/>
            <a:ext cx="7048500" cy="2663687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487250-C1EB-4D42-BEFB-417DFB9DDE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263E51-BB33-4089-8493-DED0610D98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37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E8720-E64B-4BC0-9A60-48A6DF2E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2606DA-DFDC-4E3E-BEBD-46DC834DB3B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Velkomst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Status på og evaluering af sæsonen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Drøftelse af definition af fremstillingspriser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Nyt om driftsgrene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Nyt fra Ø90 vedr. analyser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Drøftelse af ønsker til tilretning af fejl og mangler i BC og Ø90 Benchmarking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Orientering om udvikling af nyt benchmarking produkt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Evt. og emner til næste møde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4291C8-8B3E-42E2-95F2-8BFE261EF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B2C0F5-5114-49D9-A458-8BA61EC78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09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9C4FC-4C8F-4AA3-86A3-AFA39B32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Nye supplerende oplysninger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5ACCF2-905B-4373-B3DB-9DD50D75E64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Foderstofvirksomhed?? Kan vi sætte denne på med tvang?</a:t>
            </a:r>
          </a:p>
          <a:p>
            <a:r>
              <a:rPr lang="da-DK" dirty="0"/>
              <a:t>Mejeri  ??</a:t>
            </a:r>
          </a:p>
          <a:p>
            <a:r>
              <a:rPr lang="da-DK" dirty="0"/>
              <a:t>Salg af grise DK /eksport???</a:t>
            </a:r>
          </a:p>
          <a:p>
            <a:endParaRPr lang="da-DK" dirty="0"/>
          </a:p>
          <a:p>
            <a:r>
              <a:rPr lang="da-DK" dirty="0"/>
              <a:t>3 gange malkning??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9EF4AB-A1F2-48A9-9D15-828786760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F1D0339-B632-488C-AE40-15F922942D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77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E6BA-B900-4D6C-9047-9184314F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Kvalitet forbedring seneste 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66D13D-A282-430E-ACF5-3CEBE1BF3F0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Udbytter korn og grovfoder er med (færre med nøjagtig 10.000 FEN/ha! – tre år i træk)</a:t>
            </a:r>
          </a:p>
          <a:p>
            <a:r>
              <a:rPr lang="da-DK" dirty="0"/>
              <a:t>Bedre foderafstemninger</a:t>
            </a:r>
          </a:p>
          <a:p>
            <a:r>
              <a:rPr lang="da-DK" dirty="0"/>
              <a:t>Der ses færre ‘fantom’ DG-opgørelser (god DG økonomi og dårlig andre driftsgrene/totaløkonomi</a:t>
            </a:r>
          </a:p>
          <a:p>
            <a:r>
              <a:rPr lang="da-DK" dirty="0"/>
              <a:t>Vægt smågrise og slagtesvin er bedre med</a:t>
            </a:r>
          </a:p>
          <a:p>
            <a:r>
              <a:rPr lang="da-DK" dirty="0"/>
              <a:t>&gt;= 2 % forrentning af EK er ved at være der. 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10D7EF-535E-47B7-B5E8-A08765961A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DBA3F3-1C94-4736-B5C9-C9C9BF0FF8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79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DCAC2-37A9-4D96-B59F-F1B30008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Vejledning til Driftsgrensanalyser og Ø90BM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61D09D-AA53-4D50-B37B-39C12DAFA88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NB: Det er den der er vores fælles aftale!</a:t>
            </a:r>
          </a:p>
          <a:p>
            <a:endParaRPr lang="da-DK" dirty="0"/>
          </a:p>
          <a:p>
            <a:r>
              <a:rPr lang="da-DK" dirty="0"/>
              <a:t>Overførsel græs afgræsset – anvender vi da vejledende værdi?</a:t>
            </a:r>
          </a:p>
          <a:p>
            <a:pPr lvl="1"/>
            <a:r>
              <a:rPr lang="da-DK" dirty="0"/>
              <a:t>Vejledende IO græsensilage for 2018 :	1,27 kr. </a:t>
            </a:r>
            <a:r>
              <a:rPr lang="da-DK" dirty="0" err="1"/>
              <a:t>pr.FEN</a:t>
            </a:r>
            <a:r>
              <a:rPr lang="da-DK" dirty="0"/>
              <a:t>/1,56 kr. pr. FEN (</a:t>
            </a:r>
            <a:r>
              <a:rPr lang="da-DK" dirty="0" err="1"/>
              <a:t>konv</a:t>
            </a:r>
            <a:r>
              <a:rPr lang="da-DK" dirty="0"/>
              <a:t>/økologi)</a:t>
            </a:r>
          </a:p>
          <a:p>
            <a:pPr lvl="1"/>
            <a:r>
              <a:rPr lang="da-DK" dirty="0"/>
              <a:t>IO afgræsningsgræs for 2018:		0,86 kr./FEN/0,92 kr. pr. FEN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82715B-A4F2-4ED6-9D00-AC7909F555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256BBD7-A947-48E1-BADF-4BEA05B927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9478C-DFA4-44F2-850B-591F5060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landbrugsindtægter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A834B1-3EA8-466D-AA32-492221EDEE3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Tulip penge i 2017-regnskaber</a:t>
            </a:r>
          </a:p>
          <a:p>
            <a:r>
              <a:rPr lang="da-DK" dirty="0" err="1"/>
              <a:t>Tican</a:t>
            </a:r>
            <a:endParaRPr lang="da-DK" dirty="0"/>
          </a:p>
          <a:p>
            <a:r>
              <a:rPr lang="da-DK" dirty="0" err="1"/>
              <a:t>Arla’s</a:t>
            </a:r>
            <a:r>
              <a:rPr lang="da-DK" dirty="0"/>
              <a:t> ekstraordinære udbetaling af kollektiv konsolidering</a:t>
            </a:r>
          </a:p>
          <a:p>
            <a:r>
              <a:rPr lang="da-DK" dirty="0"/>
              <a:t>Andre??</a:t>
            </a:r>
          </a:p>
          <a:p>
            <a:endParaRPr lang="da-DK" dirty="0"/>
          </a:p>
          <a:p>
            <a:r>
              <a:rPr lang="da-DK" dirty="0"/>
              <a:t>Grundlæggende:</a:t>
            </a:r>
          </a:p>
          <a:p>
            <a:r>
              <a:rPr lang="da-DK" dirty="0"/>
              <a:t>Disse særlige udbetalinger vedrører som udgangspunkt hovedproduktet og indgår derfor under salg af grise/ salg af mælk (efterbetaling) og skal derfor ikke under andre landbrugsindtægter. (betydning for beregning af fremstillingspris)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6C57F9-CA48-4BA8-9E2E-A57ABA15CE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44ACB42-3753-44E2-BB98-A80AEE9F40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3561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248ED-25CB-4D59-BFBF-480AA9E1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Kvalitet – fokus områder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B91309-CCFF-42AC-AD72-81EAF52D1EA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Fortsat fokus på foderafstemning</a:t>
            </a:r>
          </a:p>
          <a:p>
            <a:r>
              <a:rPr lang="da-DK" dirty="0"/>
              <a:t>Fordeling af arbejdsomkostninger og ejeraflønning</a:t>
            </a:r>
          </a:p>
          <a:p>
            <a:pPr lvl="1"/>
            <a:r>
              <a:rPr lang="da-DK" dirty="0"/>
              <a:t>Værktøj til vurdering af  arbejdsaflønning/ejerindsats og produktionsgrundlag i </a:t>
            </a:r>
            <a:r>
              <a:rPr lang="da-DK" dirty="0" err="1"/>
              <a:t>DG’nene</a:t>
            </a:r>
            <a:r>
              <a:rPr lang="da-DK" dirty="0"/>
              <a:t>. </a:t>
            </a:r>
          </a:p>
          <a:p>
            <a:pPr lvl="1"/>
            <a:r>
              <a:rPr lang="da-DK" dirty="0"/>
              <a:t>Lokale indsatser med fokus på arbejdstid – vi er meget interesseret i at få informationer frem</a:t>
            </a:r>
          </a:p>
          <a:p>
            <a:r>
              <a:rPr lang="da-DK" dirty="0"/>
              <a:t>Andre områder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BC8157-C60E-4D2A-B874-7E9655C66A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057F104-116F-41E5-964F-28027FA9593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64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dataopslag pr regnskab på RDB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D659BD03-EAA7-4BD1-AD0D-8A55176C2CC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663457" y="1549400"/>
            <a:ext cx="9144236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6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DC01ADF2-FD3F-4D07-84DD-738566F0AB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F0C576-015D-4B02-9D0A-AAC8CA9685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43FC7-6264-4365-90AB-21F0D905F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54CC7D-2A51-4A42-ADCB-3507A827E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Ø90 Benchmarking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B321348-08B5-4D63-8FD3-1A88B28B81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3FF190-FA46-4CF2-8846-4D424EAC14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A576935-E6E6-4A2A-AC9B-3D6D22C97D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73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ejendomme med analyser i Ø90 Benchmarking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2217905-07D8-449A-B41C-6BADAEA67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17" y="1165486"/>
            <a:ext cx="2695875" cy="5400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0CE0AFF-233C-4754-BED3-4740C75F0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92" y="1201486"/>
            <a:ext cx="2173693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4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Ø90 Benchmarking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Jeres oplevelse i denne sæson?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591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B91EB892-CC5A-4488-AB30-3227BE3FA1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A0D7EE-C0B8-458A-941C-163A3E1FDD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B01002-1E5F-463A-8C09-90A054D11B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E068B0-15F9-4C2F-9EF4-78032ACE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BC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CB88315-EFD6-4235-B449-B5BA367C10D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8DEDC16-BEA5-4E04-93DA-C69413B81F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ABBA707-51C7-49C7-B3AD-EB66A10877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4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11309" y="1549491"/>
            <a:ext cx="7394441" cy="1408334"/>
          </a:xfrm>
        </p:spPr>
        <p:txBody>
          <a:bodyPr/>
          <a:lstStyle/>
          <a:p>
            <a:r>
              <a:rPr lang="da-DK" dirty="0"/>
              <a:t>2. Status på og evaluering af sæsonen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073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Business Check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>
          <a:xfrm>
            <a:off x="542925" y="1575861"/>
            <a:ext cx="9385731" cy="41481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Over 2.800 opslag (Hent fil) på RDB (Ca. 2.200 på samme tidspunkt i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Meget forskellig brug af RDB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5993133-F9FA-4E95-AE73-38447A48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3" y="2458166"/>
            <a:ext cx="929720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2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Business Check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Jeres oplevelse i denne sæson?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89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BCD9F685-B039-467A-9599-0FE19EA567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A7ADDE-EC30-4487-92EE-1F968BD307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C2F4937-9712-4B53-A3E4-622997E42B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4B5BAC-D1BF-47A3-A267-D73FB184A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549491"/>
            <a:ext cx="7394441" cy="1408334"/>
          </a:xfrm>
        </p:spPr>
        <p:txBody>
          <a:bodyPr/>
          <a:lstStyle/>
          <a:p>
            <a:r>
              <a:rPr lang="da-DK" dirty="0"/>
              <a:t>3. Drøftelse af fremstillingspriser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2766010-DD50-4A0F-9AC2-E1727ECB7D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BE6E419-9B7E-4544-B259-C34BE970B0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73B9589-8D2B-41F9-AE2F-DBBE1F4C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02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Fremstillingspriser - drøftelse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Er der noget i definitionen, der er vanskeligt at forklare/forstå?</a:t>
            </a:r>
          </a:p>
          <a:p>
            <a:r>
              <a:rPr lang="da-DK" dirty="0"/>
              <a:t>Sammenligningsgrupper – størrelse, staldsystemer, bonitet, andet?</a:t>
            </a:r>
          </a:p>
          <a:p>
            <a:r>
              <a:rPr lang="da-DK" dirty="0"/>
              <a:t>Opdeling af omkostninger</a:t>
            </a:r>
          </a:p>
          <a:p>
            <a:pPr lvl="1"/>
            <a:r>
              <a:rPr lang="da-DK" dirty="0"/>
              <a:t>Regnskab en inddeling</a:t>
            </a:r>
          </a:p>
          <a:p>
            <a:pPr lvl="1"/>
            <a:r>
              <a:rPr lang="da-DK" dirty="0"/>
              <a:t>DG en anden</a:t>
            </a:r>
          </a:p>
          <a:p>
            <a:pPr lvl="1"/>
            <a:r>
              <a:rPr lang="da-DK" dirty="0"/>
              <a:t>Fremstillingspris en tredje!</a:t>
            </a:r>
          </a:p>
          <a:p>
            <a:r>
              <a:rPr lang="da-DK" dirty="0"/>
              <a:t>Erfaring med anvendelse/rådgivning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226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9F33652C-617F-4F47-A11D-15179F3712F7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640305279"/>
              </p:ext>
            </p:extLst>
          </p:nvPr>
        </p:nvGraphicFramePr>
        <p:xfrm>
          <a:off x="529792" y="575366"/>
          <a:ext cx="93852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433">
                  <a:extLst>
                    <a:ext uri="{9D8B030D-6E8A-4147-A177-3AD203B41FA5}">
                      <a16:colId xmlns:a16="http://schemas.microsoft.com/office/drawing/2014/main" val="3140998842"/>
                    </a:ext>
                  </a:extLst>
                </a:gridCol>
                <a:gridCol w="3128433">
                  <a:extLst>
                    <a:ext uri="{9D8B030D-6E8A-4147-A177-3AD203B41FA5}">
                      <a16:colId xmlns:a16="http://schemas.microsoft.com/office/drawing/2014/main" val="2300576837"/>
                    </a:ext>
                  </a:extLst>
                </a:gridCol>
                <a:gridCol w="3128433">
                  <a:extLst>
                    <a:ext uri="{9D8B030D-6E8A-4147-A177-3AD203B41FA5}">
                      <a16:colId xmlns:a16="http://schemas.microsoft.com/office/drawing/2014/main" val="76783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 1 – mælk og grovfoder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 2 - smågrise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 3 - slagtesvin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854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Henrik Henneberg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Jacob Frey Hansen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 Skøtt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97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Betina Skak Vestergaard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Morten Holm Rasmussen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 Toksvig Bjerre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33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Erik Bendix Jensen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Tina Jespersen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Johannes Duus Hald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442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Rasmus Jørgensen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 Overgaard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 Brixen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62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Tygsen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 Lillelund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Knud Kirkegaard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480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Hans Boding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569991"/>
                  </a:ext>
                </a:extLst>
              </a:tr>
            </a:tbl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9C3280-32D2-4B60-9B2E-E4D20DFFD5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73090CC-ACC4-487F-AEB4-BB4C4B93A5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D117EDF-EBAD-4724-954F-70543C4D4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1005"/>
              </p:ext>
            </p:extLst>
          </p:nvPr>
        </p:nvGraphicFramePr>
        <p:xfrm>
          <a:off x="529792" y="3532793"/>
          <a:ext cx="93852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433">
                  <a:extLst>
                    <a:ext uri="{9D8B030D-6E8A-4147-A177-3AD203B41FA5}">
                      <a16:colId xmlns:a16="http://schemas.microsoft.com/office/drawing/2014/main" val="2514137593"/>
                    </a:ext>
                  </a:extLst>
                </a:gridCol>
                <a:gridCol w="3128433">
                  <a:extLst>
                    <a:ext uri="{9D8B030D-6E8A-4147-A177-3AD203B41FA5}">
                      <a16:colId xmlns:a16="http://schemas.microsoft.com/office/drawing/2014/main" val="3075662934"/>
                    </a:ext>
                  </a:extLst>
                </a:gridCol>
                <a:gridCol w="3128433">
                  <a:extLst>
                    <a:ext uri="{9D8B030D-6E8A-4147-A177-3AD203B41FA5}">
                      <a16:colId xmlns:a16="http://schemas.microsoft.com/office/drawing/2014/main" val="119121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 4 - korn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 5 - kvalitet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Bord 6 – Frit valg </a:t>
                      </a:r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479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Phillip Terkelsen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Lene Jacobsen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Lillian Niss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21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 Martin Bach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Susanne Kornerup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Luise Søvrup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629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Uwe David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Kirsten Holm Pedersen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 Loff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1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Lars Matthiesen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Lise Madsen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Trine Jensen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85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Zwanita Reinders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Lasse Meine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25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Lisbeth Bodilsen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Søren Hansen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05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428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470D56A5-CA76-480A-8A6A-EF63720006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39C2CC-A441-4C5A-883D-1C97C7AB90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3FF8CF2-F084-4F50-9716-90454C910B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7664220-D57D-4BD1-89B4-7EBE17C88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4. Standardkolonner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EF892F1-8D42-433B-BAE1-308AD7AAFC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61DC28F-D570-49F1-9627-7545381493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3F50336-C3F1-42B8-969A-02CE1A2ABB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18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98D15-287F-4B69-827C-C1643682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Standardkolonner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A8C1516-A8C1-4F99-88DC-BF766038527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563459" y="1381539"/>
            <a:ext cx="7553718" cy="4611757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9837D1-527B-4492-A630-EE8D8A0C57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3550B2-AE63-4078-AD4B-2B927C63DD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1494503" y="3362633"/>
            <a:ext cx="77084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8" name="Rektangel 7"/>
          <p:cNvSpPr/>
          <p:nvPr/>
        </p:nvSpPr>
        <p:spPr>
          <a:xfrm>
            <a:off x="1486072" y="5221197"/>
            <a:ext cx="7708491" cy="86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9" name="Rektangel 8"/>
          <p:cNvSpPr/>
          <p:nvPr/>
        </p:nvSpPr>
        <p:spPr>
          <a:xfrm>
            <a:off x="1563459" y="4306797"/>
            <a:ext cx="77084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129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3DEEECDF-9C7F-4196-A2DD-E17EEE8B0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145" y="-105171"/>
            <a:ext cx="12204700" cy="6858000"/>
          </a:xfrm>
        </p:spPr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2BB3D2-6532-4A9D-896B-1EF3E30595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D7F06F-74E3-49C5-A7B5-E15D9EBB25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E38008A-AD58-4FC9-BC9C-63E570BF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549490"/>
            <a:ext cx="7394441" cy="1408334"/>
          </a:xfrm>
        </p:spPr>
        <p:txBody>
          <a:bodyPr/>
          <a:lstStyle/>
          <a:p>
            <a:r>
              <a:rPr lang="da-DK" dirty="0"/>
              <a:t>6. Tilretning af BC og Ø90 Benchmarking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9022E9E-B111-4E21-8133-C5D93A7E58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640AFE1-B50B-44A3-B054-8A19ACD3F7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D0A8E8C-9BEC-44ED-86F4-4B137DF6F2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50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24111-DA2A-4BF7-9034-381B921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Rettelser/tilføjelser – Ø90 Benchmarking og BC regneark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75EF4CAA-78DA-45F8-894B-3A950F5B88C2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66188985"/>
              </p:ext>
            </p:extLst>
          </p:nvPr>
        </p:nvGraphicFramePr>
        <p:xfrm>
          <a:off x="542925" y="1549400"/>
          <a:ext cx="8905875" cy="404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1802967915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3190922972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158241466"/>
                    </a:ext>
                  </a:extLst>
                </a:gridCol>
              </a:tblGrid>
              <a:tr h="47902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Ø90 Benchmarking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BC-regneark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01761"/>
                  </a:ext>
                </a:extLst>
              </a:tr>
              <a:tr h="479027">
                <a:tc rowSpan="3">
                  <a:txBody>
                    <a:bodyPr/>
                    <a:lstStyle/>
                    <a:p>
                      <a:r>
                        <a:rPr lang="da-DK" dirty="0"/>
                        <a:t>På udskrift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Pris på maltbyg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54382"/>
                  </a:ext>
                </a:extLst>
              </a:tr>
              <a:tr h="479027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Pris på afgræsning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Pris på afgræsning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10815"/>
                  </a:ext>
                </a:extLst>
              </a:tr>
              <a:tr h="82681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Vægtet pris smågrise</a:t>
                      </a:r>
                    </a:p>
                    <a:p>
                      <a:r>
                        <a:rPr lang="da-DK" dirty="0"/>
                        <a:t>Overførte/solgte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26940"/>
                  </a:ext>
                </a:extLst>
              </a:tr>
              <a:tr h="826813">
                <a:tc>
                  <a:txBody>
                    <a:bodyPr/>
                    <a:lstStyle/>
                    <a:p>
                      <a:r>
                        <a:rPr lang="da-DK" dirty="0"/>
                        <a:t>Kriterie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Bundet kapital pr. enhed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18376"/>
                  </a:ext>
                </a:extLst>
              </a:tr>
              <a:tr h="479027">
                <a:tc rowSpan="2">
                  <a:txBody>
                    <a:bodyPr/>
                    <a:lstStyle/>
                    <a:p>
                      <a:r>
                        <a:rPr lang="da-DK" dirty="0"/>
                        <a:t>Fraktilanalyse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Kartofler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72304"/>
                  </a:ext>
                </a:extLst>
              </a:tr>
              <a:tr h="479027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Sohold</a:t>
                      </a:r>
                      <a:r>
                        <a:rPr lang="da-DK" dirty="0"/>
                        <a:t> m </a:t>
                      </a:r>
                      <a:r>
                        <a:rPr lang="da-DK" dirty="0" err="1"/>
                        <a:t>frav</a:t>
                      </a:r>
                      <a:r>
                        <a:rPr lang="da-DK" dirty="0"/>
                        <a:t>. grise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14616"/>
                  </a:ext>
                </a:extLst>
              </a:tr>
            </a:tbl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C71E304-4A12-4BBF-909E-D445E90B53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9218645-0082-495F-99D7-9A21577D72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66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60582-36CE-43E6-AA90-3B753C02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Behov for BC til budget og ikke Ø90-kunder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1A4253-3F50-46DF-A5BE-6C3077F7A20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Er der behov for at kunne indtaste en ikke Ø90-kunde i BC-</a:t>
            </a:r>
            <a:r>
              <a:rPr lang="da-DK" dirty="0" err="1"/>
              <a:t>erfa</a:t>
            </a:r>
            <a:r>
              <a:rPr lang="da-DK" dirty="0"/>
              <a:t>?</a:t>
            </a:r>
          </a:p>
          <a:p>
            <a:r>
              <a:rPr lang="da-DK" dirty="0"/>
              <a:t>Andre situationer, hvor der er behov for at kunne indtaste for at danne fraktilanalyse?</a:t>
            </a:r>
          </a:p>
          <a:p>
            <a:r>
              <a:rPr lang="da-DK" dirty="0"/>
              <a:t>Laver I DG fordeling ud fra budgettet?</a:t>
            </a:r>
          </a:p>
          <a:p>
            <a:r>
              <a:rPr lang="da-DK" dirty="0"/>
              <a:t>Beregning af fremstillingspris i budgetsituationen?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A1D63C-8ECD-46A4-A9DA-783E6B3A15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A23E030-E979-4630-B45E-ACC53A84F3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92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2F538-88B7-42BA-85E6-F5B76C5A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lige nu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5B04B3-5096-4E7A-95D1-8D04A2FC8CB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Ø90 Benchmarking virker for regnskaber bestilt og overført senest d. 6. september</a:t>
            </a:r>
          </a:p>
          <a:p>
            <a:r>
              <a:rPr lang="da-DK" dirty="0"/>
              <a:t>Stadig lukket for overførsel til ØDB – vi forventer at åbne i slutningen af denne uge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32FDDA-980B-40A9-BD29-A920B109D4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C4FD33-8449-4043-BE67-94B9B01CF9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274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049F32E7-2273-4BC3-B855-CCDD0303F4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A52635-F6CA-448D-9F93-709F033A0E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23A1C03-E268-44AD-9978-1562B946E9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2D6EC9-77E9-48CD-82AC-860342B1B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7. Nyt benchmarking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B65D004-27D3-421E-99FC-42647C707D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81A298E-FB50-4F92-8D90-D232DB9BD7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2190BB2-97C5-414A-85FA-3068F59DD6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0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EDAC8-936C-497C-B858-E25625FD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benchmarking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26B62A-3322-4688-93D6-FFEAF1939E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9385731" cy="5047954"/>
          </a:xfrm>
        </p:spPr>
        <p:txBody>
          <a:bodyPr/>
          <a:lstStyle/>
          <a:p>
            <a:r>
              <a:rPr lang="da-DK" dirty="0"/>
              <a:t>Drømmen</a:t>
            </a:r>
          </a:p>
          <a:p>
            <a:pPr lvl="1"/>
            <a:r>
              <a:rPr lang="da-DK" dirty="0"/>
              <a:t>Det bedste fra Ø90 Benchmarking og Business Check i ét værktøj (eller to sideordnede)</a:t>
            </a:r>
          </a:p>
          <a:p>
            <a:pPr lvl="1"/>
            <a:r>
              <a:rPr lang="da-DK" dirty="0"/>
              <a:t>Business Check ud af regneark</a:t>
            </a:r>
          </a:p>
          <a:p>
            <a:pPr lvl="1"/>
            <a:r>
              <a:rPr lang="da-DK" dirty="0"/>
              <a:t>Både på skærm og udskrift (ikke nødvendigvis en til en)</a:t>
            </a:r>
          </a:p>
          <a:p>
            <a:r>
              <a:rPr lang="da-DK" dirty="0"/>
              <a:t>Forudsætninger</a:t>
            </a:r>
          </a:p>
          <a:p>
            <a:pPr lvl="1"/>
            <a:r>
              <a:rPr lang="da-DK" dirty="0" err="1"/>
              <a:t>Datawarehouse</a:t>
            </a:r>
            <a:r>
              <a:rPr lang="da-DK" dirty="0"/>
              <a:t> (der, hvor data er)</a:t>
            </a:r>
          </a:p>
          <a:p>
            <a:pPr lvl="1"/>
            <a:r>
              <a:rPr lang="da-DK" dirty="0"/>
              <a:t>Måske ”hentes” data automatisk i Ø90 hver nat</a:t>
            </a:r>
          </a:p>
          <a:p>
            <a:pPr lvl="2"/>
            <a:r>
              <a:rPr lang="da-DK" dirty="0"/>
              <a:t>Er det tilstrækkeligt?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563D445-01B4-439A-AAB4-042DBC01D9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22ABCF-BD52-4BD5-A3F9-824F388238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25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D9C581BF-6CAA-4D0C-A24B-56C1FB1249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20F575-4FBC-422A-B0C1-78989E8739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3EF741-742B-4903-8A78-0025760436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C06B028-AD24-4377-9738-1CB68EB04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Overførsler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E78C46D-2510-4695-B06F-4B2EF73A66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98DBF8E-0C87-49D2-BC5C-476F67F32B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AC61EE7-C685-4ED4-83C1-4ABA8E6998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97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Overførsler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>
          <a:xfrm>
            <a:off x="542925" y="1198525"/>
            <a:ext cx="9385731" cy="41481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 alt 8.830 regnskaber overført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Ca. 8.900 godkendte driftsgrensanalyser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E9FFD9D-A0B9-4955-9753-91FCD827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3" y="2185587"/>
            <a:ext cx="6020860" cy="361892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D76A7AD-1992-464D-A1D6-B48C295E9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026" y="2185587"/>
            <a:ext cx="5755871" cy="3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6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Overførsler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32F9894-2D5A-413A-965B-15475339939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1033676" y="1068416"/>
            <a:ext cx="9928964" cy="52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9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overførsler pr. ejendom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1A5B129-5670-472B-9DA8-F07129A1F23B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542924" y="1726998"/>
            <a:ext cx="10131701" cy="40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431A9-D9A4-47A7-87AA-480E7EB3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250 – Oversigt over Ø90-numre og overførsel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F69A5E8-2141-4A58-A7AE-2E0BA61989F0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542925" y="1635617"/>
            <a:ext cx="9385300" cy="3747752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695032-1569-4EBA-AC6E-EB14F6DDBF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5CAEF4-312D-446B-9700-5625E4FF90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8320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AF97693E-FFF9-524E-A104-6B2FE779474E}"/>
    </a:ext>
  </a:extLst>
</a:theme>
</file>

<file path=ppt/theme/theme2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7C89E756-9E22-AD48-8C87-5DF5EBE9E20A}"/>
    </a:ext>
  </a:extLst>
</a:theme>
</file>

<file path=ppt/theme/theme3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14E31A1A-3463-8742-BFCF-3A7BC9F47BBD}"/>
    </a:ext>
  </a:extLst>
</a:theme>
</file>

<file path=ppt/theme/theme4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BA2C3FED-9AE9-2644-9B4E-02855FCF0C37}"/>
    </a:ext>
  </a:extLst>
</a:theme>
</file>

<file path=ppt/theme/theme5.xml><?xml version="1.0" encoding="utf-8"?>
<a:theme xmlns:a="http://schemas.openxmlformats.org/drawingml/2006/main" name="1_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BA2C3FED-9AE9-2644-9B4E-02855FCF0C3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Rettighedsgruppe xmlns="fc0fdba4-151c-4e55-9dcc-4c0be9bb72c9">1</Rettighedsgruppe>
    <WebInfoMultiSelect xmlns="fc0fdba4-151c-4e55-9dcc-4c0be9bb72c9" xsi:nil="true"/>
    <PublishingRollupImage xmlns="http://schemas.microsoft.com/sharepoint/v3" xsi:nil="true"/>
    <Revisionsdato xmlns="5aa14257-579e-4a1f-bbbb-3c8dd7393476">2018-10-08T11:39:00+00:00</Revisionsdato>
    <DynamicPublishingContent5 xmlns="http://schemas.microsoft.com/sharepoint/v3" xsi:nil="true"/>
    <Projekter xmlns="fc0fdba4-151c-4e55-9dcc-4c0be9bb72c9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WebInfoLawCodes xmlns="fc0fdba4-151c-4e55-9dcc-4c0be9bb72c9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EnclosureFor xmlns="fc0fdba4-151c-4e55-9dcc-4c0be9bb72c9">
      <Url xsi:nil="true"/>
      <Description xsi:nil="true"/>
    </EnclosureFor>
    <GammelURL xmlns="fc0fdba4-151c-4e55-9dcc-4c0be9bb72c9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2018-10-08T11:39:00+00:00</Bekraeftelsesdato>
    <DynamicPublishingContent1 xmlns="http://schemas.microsoft.com/sharepoint/v3" xsi:nil="true"/>
    <DynamicPublishingContent13 xmlns="http://schemas.microsoft.com/sharepoint/v3" xsi:nil="true"/>
    <TaksonomiTaxHTField0 xmlns="fc0fdba4-151c-4e55-9dcc-4c0be9bb72c9">
      <Terms xmlns="http://schemas.microsoft.com/office/infopath/2007/PartnerControls"/>
    </TaksonomiTaxHTField0>
    <PublishingVariationGroupID xmlns="http://schemas.microsoft.com/sharepoint/v3" xsi:nil="true"/>
    <ArticleStartDate xmlns="http://schemas.microsoft.com/sharepoint/v3">2018-10-08T11:40:45+00:00</ArticleStartDate>
    <Ansvarligafdeling xmlns="fc0fdba4-151c-4e55-9dcc-4c0be9bb72c9">52</Ansvarligafdeling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idp|lclkb@prod.dli</DisplayName>
        <AccountId>17436</AccountId>
        <AccountType/>
      </UserInfo>
    </Forfattere>
    <DynamicPublishingContent3 xmlns="http://schemas.microsoft.com/sharepoint/v3" xsi:nil="true"/>
    <Sorteringsorden xmlns="5aa14257-579e-4a1f-bbbb-3c8dd7393476" xsi:nil="true"/>
    <ProjectID xmlns="fc0fdba4-151c-4e55-9dcc-4c0be9bb72c9">X758X</ProjectID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Ingen_x0020_besked_x0020_ved_x0020_arkivering xmlns="fc0fdba4-151c-4e55-9dcc-4c0be9bb72c9">false</Ingen_x0020_besked_x0020_ved_x0020_arkivering>
    <NetSkabelonValue xmlns="fc0fdba4-151c-4e55-9dcc-4c0be9bb72c9" xsi:nil="true"/>
    <PermalinkID xmlns="fc0fdba4-151c-4e55-9dcc-4c0be9bb72c9">ba3800db-6d67-424e-92a1-fb509a7b55e5</PermalinkID>
    <Bevillingsgivere xmlns="fc0fdba4-151c-4e55-9dcc-4c0be9bb72c9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IsHiddenFromRollup xmlns="fc0fdba4-151c-4e55-9dcc-4c0be9bb72c9">0</IsHiddenFromRollup>
    <PublishingStartDate xmlns="http://schemas.microsoft.com/sharepoint/v3" xsi:nil="true"/>
    <WebInfoSubjects xmlns="fc0fdba4-151c-4e55-9dcc-4c0be9bb72c9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FinanceYear xmlns="fc0fdba4-151c-4e55-9dcc-4c0be9bb72c9" xsi:nil="true"/>
    <Afrapportering xmlns="fc0fdba4-151c-4e55-9dcc-4c0be9bb72c9">758;#Merværdi af landmandens økonomiske data</Afrapportering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Afsender xmlns="fc0fdba4-151c-4e55-9dcc-4c0be9bb72c9">2</Afsender>
    <Arkiveringsdato xmlns="fc0fdba4-151c-4e55-9dcc-4c0be9bb72c9">2099-12-31T23:00:00+00:00</Arkiveringsdato>
    <HideInRollups xmlns="fc0fdba4-151c-4e55-9dcc-4c0be9bb72c9">false</HideInRollups>
    <HitCount xmlns="fc0fdba4-151c-4e55-9dcc-4c0be9bb72c9">0</HitCount>
    <DynamicPublishingContent8 xmlns="http://schemas.microsoft.com/sharepoint/v3" xsi:nil="true"/>
    <TaxCatchAll xmlns="303eeafb-7dff-46db-9396-e9c651f530ea"/>
    <Comments xmlns="http://schemas.microsoft.com/sharepoint/v3">Powerpoint præsentation anvendt på møde med brugergruppe benchmarking.</Comments>
    <Nummer xmlns="5aa14257-579e-4a1f-bbbb-3c8dd7393476" xsi:nil="true"/>
    <_dlc_DocId xmlns="303eeafb-7dff-46db-9396-e9c651f530ea">LBINFO-937041975-20575</_dlc_DocId>
    <_dlc_DocIdUrl xmlns="303eeafb-7dff-46db-9396-e9c651f530ea">
      <Url>https://sp.landbrugsinfo.dk/Afrapportering/innovation/2018/_layouts/DocIdRedir.aspx?ID=LBINFO-937041975-20575</Url>
      <Description>LBINFO-937041975-20575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2E9F973A8E78CB44B5A02CB197182948" ma:contentTypeVersion="97" ma:contentTypeDescription="Contenttype til binære filer der bliver publiceret på Landbrugsinfo" ma:contentTypeScope="" ma:versionID="7da9c7ee2ddafd5f456dad06100016c6">
  <xsd:schema xmlns:xsd="http://www.w3.org/2001/XMLSchema" xmlns:xs="http://www.w3.org/2001/XMLSchema" xmlns:p="http://schemas.microsoft.com/office/2006/metadata/properties" xmlns:ns1="http://schemas.microsoft.com/sharepoint/v3" xmlns:ns2="fc0fdba4-151c-4e55-9dcc-4c0be9bb72c9" xmlns:ns3="5aa14257-579e-4a1f-bbbb-3c8dd7393476" xmlns:ns4="303eeafb-7dff-46db-9396-e9c651f530ea" targetNamespace="http://schemas.microsoft.com/office/2006/metadata/properties" ma:root="true" ma:fieldsID="952239cffc6462d5667cf3466d329cb6" ns1:_="" ns2:_="" ns3:_="" ns4:_="">
    <xsd:import namespace="http://schemas.microsoft.com/sharepoint/v3"/>
    <xsd:import namespace="fc0fdba4-151c-4e55-9dcc-4c0be9bb72c9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dba4-151c-4e55-9dcc-4c0be9bb72c9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FB7067-C34D-4AC5-8704-4D31747F1B3A}"/>
</file>

<file path=customXml/itemProps2.xml><?xml version="1.0" encoding="utf-8"?>
<ds:datastoreItem xmlns:ds="http://schemas.openxmlformats.org/officeDocument/2006/customXml" ds:itemID="{8E86379B-DCAA-4DC6-95A3-D8074564BB87}"/>
</file>

<file path=customXml/itemProps3.xml><?xml version="1.0" encoding="utf-8"?>
<ds:datastoreItem xmlns:ds="http://schemas.openxmlformats.org/officeDocument/2006/customXml" ds:itemID="{D0F628CB-F2DE-4EC7-8B9E-A71A049F735D}"/>
</file>

<file path=customXml/itemProps4.xml><?xml version="1.0" encoding="utf-8"?>
<ds:datastoreItem xmlns:ds="http://schemas.openxmlformats.org/officeDocument/2006/customXml" ds:itemID="{01132E47-4E43-49C7-A391-D420657D267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949</Words>
  <Application>Microsoft Office PowerPoint</Application>
  <PresentationFormat>Brugerdefineret</PresentationFormat>
  <Paragraphs>187</Paragraphs>
  <Slides>41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41</vt:i4>
      </vt:variant>
    </vt:vector>
  </HeadingPairs>
  <TitlesOfParts>
    <vt:vector size="49" baseType="lpstr">
      <vt:lpstr>Arial</vt:lpstr>
      <vt:lpstr>Calibri</vt:lpstr>
      <vt:lpstr>Wingdings</vt:lpstr>
      <vt:lpstr>Blank</vt:lpstr>
      <vt:lpstr>LF PPT - Vækst i balance</vt:lpstr>
      <vt:lpstr>LF PPT - Illustrationer i bunden</vt:lpstr>
      <vt:lpstr>LF PPT - SEGES</vt:lpstr>
      <vt:lpstr>1_LF PPT - SEGES</vt:lpstr>
      <vt:lpstr>Brugergruppe Benchmarking</vt:lpstr>
      <vt:lpstr>Dagsorden</vt:lpstr>
      <vt:lpstr>2. Status på og evaluering af sæsonen</vt:lpstr>
      <vt:lpstr>Status lige nu</vt:lpstr>
      <vt:lpstr>Overførsler</vt:lpstr>
      <vt:lpstr>Overførsler</vt:lpstr>
      <vt:lpstr>Overførsler</vt:lpstr>
      <vt:lpstr>Antal overførsler pr. ejendom</vt:lpstr>
      <vt:lpstr>250 – Oversigt over Ø90-numre og overførsel</vt:lpstr>
      <vt:lpstr>Kontroller</vt:lpstr>
      <vt:lpstr>Anvendelse af RDB - RegnskabsDataBank</vt:lpstr>
      <vt:lpstr> Ø90 Kontroludfald kreds xxx, ejendom yyyy, regnskabsår 2017 </vt:lpstr>
      <vt:lpstr>Eks. kontroludfald i RDB – manuel kontrol </vt:lpstr>
      <vt:lpstr>Antal opslag på kontroludfald pr regnskab</vt:lpstr>
      <vt:lpstr>Mest hyppige kontroludfald (driftsgrensanalyser)</vt:lpstr>
      <vt:lpstr>Oversigt driftsgrene, individuelt niveau</vt:lpstr>
      <vt:lpstr>Datakvalitet</vt:lpstr>
      <vt:lpstr>Supplerende oplysninger – generelt ny påsat til 2017</vt:lpstr>
      <vt:lpstr>Hvorfor yderligere supplerende oplysninger</vt:lpstr>
      <vt:lpstr>Nye supplerende oplysninger</vt:lpstr>
      <vt:lpstr>Kvalitet forbedring seneste år</vt:lpstr>
      <vt:lpstr>Vejledning til Driftsgrensanalyser og Ø90BM</vt:lpstr>
      <vt:lpstr>Andre landbrugsindtægter</vt:lpstr>
      <vt:lpstr>Kvalitet – fokus områder</vt:lpstr>
      <vt:lpstr>Antal dataopslag pr regnskab på RDB</vt:lpstr>
      <vt:lpstr>Ø90 Benchmarking</vt:lpstr>
      <vt:lpstr>Antal ejendomme med analyser i Ø90 Benchmarking</vt:lpstr>
      <vt:lpstr>Ø90 Benchmarking</vt:lpstr>
      <vt:lpstr>BC</vt:lpstr>
      <vt:lpstr>Business Check</vt:lpstr>
      <vt:lpstr>Business Check</vt:lpstr>
      <vt:lpstr>3. Drøftelse af fremstillingspriser</vt:lpstr>
      <vt:lpstr>Fremstillingspriser - drøftelse</vt:lpstr>
      <vt:lpstr>PowerPoint-præsentation</vt:lpstr>
      <vt:lpstr>4. Standardkolonner</vt:lpstr>
      <vt:lpstr>Standardkolonner</vt:lpstr>
      <vt:lpstr>6. Tilretning af BC og Ø90 Benchmarking </vt:lpstr>
      <vt:lpstr>Rettelser/tilføjelser – Ø90 Benchmarking og BC regneark</vt:lpstr>
      <vt:lpstr>Behov for BC til budget og ikke Ø90-kunder</vt:lpstr>
      <vt:lpstr>7. Nyt benchmarking</vt:lpstr>
      <vt:lpstr>Nyt benchmarking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1 Præsentation anvendt til brugergruppemøde</dc:title>
  <dc:creator/>
  <cp:lastModifiedBy/>
  <cp:revision>1</cp:revision>
  <dcterms:created xsi:type="dcterms:W3CDTF">2017-09-14T04:06:15Z</dcterms:created>
  <dcterms:modified xsi:type="dcterms:W3CDTF">2018-10-08T11:14:58Z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0x010100C568DB52D9D0A14D9B2FDCC96666E9F2007948130EC3DB064584E219954237AF3900242457EFB8B24247815D688C526CD44D00C26A9DBCB02B5C4DA1F017B836C045C00060750ADE2E6249BABB5C6118FC133DE800AF2E6DC7107240CAAE62CB7A7C0C3100002E9F973A8E78CB44B5A02CB197182948</vt:lpwstr>
  </property>
  <property fmtid="{D5CDD505-2E9C-101B-9397-08002B2CF9AE}" pid="3" name="_dlc_DocIdItemGuid">
    <vt:lpwstr>50342307-b05f-4569-9f55-d7b0eed79a03</vt:lpwstr>
  </property>
  <property fmtid="{D5CDD505-2E9C-101B-9397-08002B2CF9AE}" pid="4" name="Taksonomi">
    <vt:lpwstr/>
  </property>
</Properties>
</file>